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19" d="100"/>
          <a:sy n="19" d="100"/>
        </p:scale>
        <p:origin x="-1434" y="-15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7C41-882E-784C-BA85-2C67BBC3A2E0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CDD-98C6-7246-BDA7-2918A13A2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7C41-882E-784C-BA85-2C67BBC3A2E0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CDD-98C6-7246-BDA7-2918A13A2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7C41-882E-784C-BA85-2C67BBC3A2E0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CDD-98C6-7246-BDA7-2918A13A2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7C41-882E-784C-BA85-2C67BBC3A2E0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CDD-98C6-7246-BDA7-2918A13A2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7C41-882E-784C-BA85-2C67BBC3A2E0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CDD-98C6-7246-BDA7-2918A13A2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7C41-882E-784C-BA85-2C67BBC3A2E0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CDD-98C6-7246-BDA7-2918A13A2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7C41-882E-784C-BA85-2C67BBC3A2E0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CDD-98C6-7246-BDA7-2918A13A2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7C41-882E-784C-BA85-2C67BBC3A2E0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CDD-98C6-7246-BDA7-2918A13A2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7C41-882E-784C-BA85-2C67BBC3A2E0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CDD-98C6-7246-BDA7-2918A13A2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7C41-882E-784C-BA85-2C67BBC3A2E0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CDD-98C6-7246-BDA7-2918A13A2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7C41-882E-784C-BA85-2C67BBC3A2E0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CDD-98C6-7246-BDA7-2918A13A2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E7C41-882E-784C-BA85-2C67BBC3A2E0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ECDD-98C6-7246-BDA7-2918A13A2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5600" y="935751"/>
            <a:ext cx="33020000" cy="5973049"/>
          </a:xfrm>
        </p:spPr>
        <p:txBody>
          <a:bodyPr anchor="t">
            <a:normAutofit/>
          </a:bodyPr>
          <a:lstStyle/>
          <a:p>
            <a:r>
              <a:rPr lang="en-US" sz="9400" dirty="0" smtClean="0"/>
              <a:t>Utilizing Fluency-Building to Train Deictic Relational </a:t>
            </a:r>
            <a:br>
              <a:rPr lang="en-US" sz="9400" dirty="0" smtClean="0"/>
            </a:br>
            <a:r>
              <a:rPr lang="en-US" sz="9400" dirty="0" smtClean="0"/>
              <a:t>Responding in a Young Child with Autism</a:t>
            </a:r>
            <a:r>
              <a:rPr lang="en-US" sz="10400" dirty="0" smtClean="0"/>
              <a:t/>
            </a:r>
            <a:br>
              <a:rPr lang="en-US" sz="10400" dirty="0" smtClean="0"/>
            </a:br>
            <a:r>
              <a:rPr lang="en-US" sz="7800" dirty="0" smtClean="0"/>
              <a:t>Brooke M. Berry and Kendra Brooks Rickard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6500" i="1" dirty="0" smtClean="0"/>
              <a:t>Fit Learning, Reno, NV</a:t>
            </a:r>
            <a:endParaRPr lang="en-US" sz="6500" i="1" dirty="0"/>
          </a:p>
        </p:txBody>
      </p:sp>
      <p:pic>
        <p:nvPicPr>
          <p:cNvPr id="5" name="Picture 4" descr="fit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208" y="1219200"/>
            <a:ext cx="6301592" cy="2417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2200" y="1596151"/>
            <a:ext cx="5646372" cy="17566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6950" y="6096000"/>
            <a:ext cx="12344400" cy="1511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 smtClean="0"/>
              <a:t>Introduction</a:t>
            </a:r>
          </a:p>
          <a:p>
            <a:endParaRPr lang="en-US" sz="1600" dirty="0" smtClean="0"/>
          </a:p>
          <a:p>
            <a:r>
              <a:rPr lang="en-US" sz="4400" b="1" dirty="0" smtClean="0"/>
              <a:t>Perspective-Taking and Autism</a:t>
            </a:r>
          </a:p>
          <a:p>
            <a:pPr>
              <a:buFont typeface="Arial"/>
              <a:buChar char="•"/>
            </a:pPr>
            <a:r>
              <a:rPr lang="en-US" sz="4400" dirty="0" smtClean="0"/>
              <a:t>Impairment in the ability to develop social relationships is a hallmark characteristic of autism spectrum disorder (ASD) (Baron-Cohen, 1988). </a:t>
            </a:r>
          </a:p>
          <a:p>
            <a:pPr>
              <a:buFont typeface="Arial"/>
              <a:buChar char="•"/>
            </a:pPr>
            <a:r>
              <a:rPr lang="en-US" sz="4400" dirty="0" smtClean="0"/>
              <a:t>Children with ASD show deficits in perspective-taking abilities compared to typically developing children, which could account for social impairment (</a:t>
            </a:r>
            <a:r>
              <a:rPr lang="en-US" sz="4400" dirty="0" err="1" smtClean="0"/>
              <a:t>Rehfeldt</a:t>
            </a:r>
            <a:r>
              <a:rPr lang="en-US" sz="4400" dirty="0" smtClean="0"/>
              <a:t> et al., 2007).</a:t>
            </a:r>
          </a:p>
          <a:p>
            <a:pPr>
              <a:buFont typeface="Arial"/>
              <a:buChar char="•"/>
            </a:pPr>
            <a:r>
              <a:rPr lang="en-US" sz="4400" dirty="0" smtClean="0"/>
              <a:t>Behavioral researchers have attempted to impact perspective-taking by training the deictic relations I-You, Here-There, and Now-Then (</a:t>
            </a:r>
            <a:r>
              <a:rPr lang="en-US" sz="4400" dirty="0" err="1" smtClean="0"/>
              <a:t>Rehfeldt</a:t>
            </a:r>
            <a:r>
              <a:rPr lang="en-US" sz="4400" dirty="0" smtClean="0"/>
              <a:t> et al., 2007; Weil et al., 2011; Gould et al., 2011; </a:t>
            </a:r>
            <a:r>
              <a:rPr lang="en-US" sz="4400" dirty="0" err="1" smtClean="0"/>
              <a:t>Candido</a:t>
            </a:r>
            <a:r>
              <a:rPr lang="en-US" sz="4400" dirty="0" smtClean="0"/>
              <a:t> &amp; Jackson, 2012). However, training in children with autism has been limited and has consisted solely of discrete trial training.</a:t>
            </a:r>
          </a:p>
          <a:p>
            <a:endParaRPr lang="en-US" sz="1600" dirty="0" smtClean="0"/>
          </a:p>
          <a:p>
            <a:r>
              <a:rPr lang="en-US" sz="4400" b="1" dirty="0" smtClean="0"/>
              <a:t>Purpose of Present Study</a:t>
            </a:r>
          </a:p>
          <a:p>
            <a:pPr>
              <a:buFont typeface="Arial"/>
              <a:buChar char="•"/>
            </a:pPr>
            <a:r>
              <a:rPr lang="en-US" sz="4400" dirty="0" smtClean="0"/>
              <a:t>The present case study replicated and extended Weil et al. (2011) to assess whether a perspective-taking repertoire could be established in a young child with autism utilizing a fluency-building paradigm.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20800" y="8033974"/>
            <a:ext cx="12344400" cy="1074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4400" dirty="0" smtClean="0"/>
              <a:t>A multiple probe element was included to evaluate the potential generative impact on untrained relations as a function of training on initial deictic relations.</a:t>
            </a:r>
          </a:p>
          <a:p>
            <a:pPr>
              <a:buFont typeface="Arial"/>
              <a:buChar char="•"/>
            </a:pPr>
            <a:r>
              <a:rPr lang="en-US" sz="4400" dirty="0" smtClean="0"/>
              <a:t>Traditional Theory of Mind (</a:t>
            </a:r>
            <a:r>
              <a:rPr lang="en-US" sz="4400" dirty="0" err="1" smtClean="0"/>
              <a:t>ToM</a:t>
            </a:r>
            <a:r>
              <a:rPr lang="en-US" sz="4400" dirty="0" smtClean="0"/>
              <a:t>) skills were assessed at baseline and after fluency was achieved on all relations. 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r>
              <a:rPr lang="en-US" sz="4400" b="1" dirty="0" smtClean="0"/>
              <a:t>Training Stimuli and Probes</a:t>
            </a:r>
          </a:p>
          <a:p>
            <a:pPr>
              <a:buFont typeface="Arial"/>
              <a:buChar char="•"/>
            </a:pPr>
            <a:r>
              <a:rPr lang="en-US" sz="4400" dirty="0" smtClean="0"/>
              <a:t>Stimuli were adapted from McHugh et al. (2004). Both words and scenarios were simplified to better match the cognitive level of the participant.</a:t>
            </a:r>
            <a:endParaRPr lang="en-US" sz="4400" b="1" dirty="0" smtClean="0"/>
          </a:p>
          <a:p>
            <a:pPr>
              <a:buFont typeface="Arial"/>
              <a:buChar char="•"/>
            </a:pPr>
            <a:r>
              <a:rPr lang="en-US" sz="4400" dirty="0" smtClean="0"/>
              <a:t>Probes were conducted approximately once per week in the absence of reinforcement and consisted of a mixture of all three deictic relations at the simple level.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37878" y="6000859"/>
            <a:ext cx="1234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 smtClean="0"/>
              <a:t>Results</a:t>
            </a:r>
          </a:p>
          <a:p>
            <a:pPr>
              <a:buFont typeface="Arial"/>
              <a:buChar char="•"/>
            </a:pPr>
            <a:endParaRPr lang="en-US" sz="4800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27004278" y="7315200"/>
            <a:ext cx="16124922" cy="6438721"/>
            <a:chOff x="26822400" y="7832465"/>
            <a:chExt cx="16124922" cy="6438721"/>
          </a:xfrm>
        </p:grpSpPr>
        <p:pic>
          <p:nvPicPr>
            <p:cNvPr id="8" name="Picture 7" descr="Daily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22400" y="8601906"/>
              <a:ext cx="7989489" cy="5669280"/>
            </a:xfrm>
            <a:prstGeom prst="rect">
              <a:avLst/>
            </a:prstGeom>
          </p:spPr>
        </p:pic>
        <p:pic>
          <p:nvPicPr>
            <p:cNvPr id="10" name="Picture 9" descr="Weekly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76631" y="8599953"/>
              <a:ext cx="7570691" cy="566928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6822401" y="7832465"/>
              <a:ext cx="798948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 smtClean="0"/>
                <a:t>Training</a:t>
              </a:r>
              <a:endParaRPr lang="en-US" sz="4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376631" y="7832465"/>
              <a:ext cx="757069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 smtClean="0"/>
                <a:t>Probes</a:t>
              </a:r>
              <a:endParaRPr lang="en-US" sz="4400" dirty="0"/>
            </a:p>
          </p:txBody>
        </p:sp>
      </p:grpSp>
      <p:graphicFrame>
        <p:nvGraphicFramePr>
          <p:cNvPr id="18" name="Table 17"/>
          <p:cNvGraphicFramePr>
            <a:graphicFrameLocks noGrp="1" noChangeAspect="1"/>
          </p:cNvGraphicFramePr>
          <p:nvPr/>
        </p:nvGraphicFramePr>
        <p:xfrm>
          <a:off x="27080478" y="15235654"/>
          <a:ext cx="15864840" cy="323604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62791"/>
                <a:gridCol w="2086007"/>
                <a:gridCol w="2086007"/>
                <a:gridCol w="2086007"/>
                <a:gridCol w="2086007"/>
                <a:gridCol w="2086007"/>
                <a:gridCol w="2086007"/>
                <a:gridCol w="2086007"/>
              </a:tblGrid>
              <a:tr h="762337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Level 1</a:t>
                      </a:r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Level 2</a:t>
                      </a:r>
                      <a:endParaRPr lang="en-US" sz="2400" b="0" dirty="0" smtClean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Level 3A</a:t>
                      </a:r>
                      <a:endParaRPr lang="en-US" sz="2400" b="0" dirty="0" smtClean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Level 3B</a:t>
                      </a:r>
                      <a:endParaRPr lang="en-US" sz="2400" b="1" dirty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Level 4</a:t>
                      </a:r>
                      <a:endParaRPr lang="en-US" sz="2400" b="1" dirty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Level 5A</a:t>
                      </a:r>
                      <a:endParaRPr lang="en-US" sz="2400" b="1" dirty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Level 5B</a:t>
                      </a:r>
                      <a:endParaRPr lang="en-US" sz="2400" b="1" dirty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</a:tr>
              <a:tr h="1306989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77783" marR="77783" marT="38892" marB="3889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Simple Visual Perspective Taking</a:t>
                      </a:r>
                    </a:p>
                  </a:txBody>
                  <a:tcPr marL="77783" marR="77783" marT="38892" marB="3889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Complex</a:t>
                      </a:r>
                      <a:r>
                        <a:rPr lang="en-US" sz="2000" b="0" baseline="0" dirty="0" smtClean="0"/>
                        <a:t> Visual Perspective Taking</a:t>
                      </a:r>
                      <a:endParaRPr lang="en-US" sz="2000" b="1" dirty="0" smtClean="0"/>
                    </a:p>
                  </a:txBody>
                  <a:tcPr marL="77783" marR="77783" marT="38892" marB="3889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Seeing Leads</a:t>
                      </a:r>
                      <a:r>
                        <a:rPr lang="en-US" sz="2000" b="0" baseline="0" dirty="0" smtClean="0"/>
                        <a:t> to Knowing - Self</a:t>
                      </a:r>
                      <a:endParaRPr lang="en-US" sz="2000" b="1" dirty="0" smtClean="0"/>
                    </a:p>
                  </a:txBody>
                  <a:tcPr marL="77783" marR="77783" marT="38892" marB="3889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Seeing Leads to Knowing - Other</a:t>
                      </a:r>
                      <a:endParaRPr lang="en-US" sz="2000" dirty="0"/>
                    </a:p>
                  </a:txBody>
                  <a:tcPr marL="77783" marR="77783" marT="38892" marB="3889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Predicting Actions on</a:t>
                      </a:r>
                      <a:r>
                        <a:rPr lang="en-US" sz="2000" baseline="0" dirty="0" smtClean="0"/>
                        <a:t> the Basis of a Person’s Knowledge</a:t>
                      </a:r>
                      <a:endParaRPr lang="en-US" sz="2000" dirty="0"/>
                    </a:p>
                  </a:txBody>
                  <a:tcPr marL="77783" marR="77783" marT="38892" marB="3889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Understanding False Beliefs – Unexpected Transfer Task</a:t>
                      </a:r>
                      <a:endParaRPr lang="en-US" sz="2000" dirty="0"/>
                    </a:p>
                  </a:txBody>
                  <a:tcPr marL="77783" marR="77783" marT="38892" marB="3889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Understanding False Beliefs – Unexpected Contents Task</a:t>
                      </a:r>
                      <a:endParaRPr lang="en-US" sz="2000" dirty="0"/>
                    </a:p>
                  </a:txBody>
                  <a:tcPr marL="77783" marR="77783" marT="38892" marB="38892" anchor="ctr">
                    <a:noFill/>
                  </a:tcPr>
                </a:tc>
              </a:tr>
              <a:tr h="5833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Pre</a:t>
                      </a:r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100%</a:t>
                      </a:r>
                      <a:endParaRPr lang="en-US" sz="2400" dirty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89%</a:t>
                      </a:r>
                      <a:endParaRPr lang="en-US" sz="2400" dirty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50%</a:t>
                      </a:r>
                      <a:endParaRPr lang="en-US" sz="2400" dirty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63%</a:t>
                      </a:r>
                      <a:endParaRPr lang="en-US" sz="2400" dirty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25%</a:t>
                      </a:r>
                      <a:endParaRPr lang="en-US" sz="2400" dirty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50%</a:t>
                      </a:r>
                      <a:endParaRPr lang="en-US" sz="2400" dirty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</a:tr>
              <a:tr h="5833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Post</a:t>
                      </a:r>
                      <a:endParaRPr lang="en-US" sz="2400" b="1" dirty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100%</a:t>
                      </a:r>
                      <a:endParaRPr lang="en-US" sz="2400" dirty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100%</a:t>
                      </a:r>
                      <a:endParaRPr lang="en-US" sz="2400" dirty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100%</a:t>
                      </a:r>
                      <a:endParaRPr lang="en-US" sz="2400" dirty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67%</a:t>
                      </a:r>
                      <a:endParaRPr lang="en-US" sz="2400" dirty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50%</a:t>
                      </a:r>
                      <a:endParaRPr lang="en-US" sz="2400" dirty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67%</a:t>
                      </a:r>
                      <a:endParaRPr lang="en-US" sz="2400" dirty="0"/>
                    </a:p>
                  </a:txBody>
                  <a:tcPr marL="77783" marR="77783" marT="38892" marB="38892" anchor="ctr">
                    <a:solidFill>
                      <a:schemeClr val="tx1">
                        <a:lumMod val="50000"/>
                        <a:lumOff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7080478" y="14325600"/>
            <a:ext cx="1586484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/>
              <a:t>Theory of Mind</a:t>
            </a:r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004279" y="19313428"/>
            <a:ext cx="16124921" cy="12157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 smtClean="0"/>
              <a:t>Discussion</a:t>
            </a:r>
          </a:p>
          <a:p>
            <a:pPr algn="ctr"/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4400" dirty="0" smtClean="0"/>
              <a:t>Like Weil et al. (2001), improvement was observed across relations, including those that had not yet been trained. This suggests the acquisition of a generalized relational operant.</a:t>
            </a:r>
          </a:p>
          <a:p>
            <a:pPr>
              <a:buFont typeface="Arial"/>
              <a:buChar char="•"/>
            </a:pPr>
            <a:r>
              <a:rPr lang="en-US" sz="4400" dirty="0" smtClean="0"/>
              <a:t>Performance on </a:t>
            </a:r>
            <a:r>
              <a:rPr lang="en-US" sz="4400" dirty="0" err="1" smtClean="0"/>
              <a:t>ToM</a:t>
            </a:r>
            <a:r>
              <a:rPr lang="en-US" sz="4400" dirty="0" smtClean="0"/>
              <a:t> tasks showed overall improvement after training on relations at the simple level. This differs from Weil et al. (2011), in which </a:t>
            </a:r>
            <a:r>
              <a:rPr lang="en-US" sz="4400" dirty="0" err="1" smtClean="0"/>
              <a:t>ToM</a:t>
            </a:r>
            <a:r>
              <a:rPr lang="en-US" sz="4400" dirty="0" smtClean="0"/>
              <a:t> tasks did not begin to improve until training at the reversed and double reversed levels.</a:t>
            </a:r>
          </a:p>
          <a:p>
            <a:pPr>
              <a:buFont typeface="Arial"/>
              <a:buChar char="•"/>
            </a:pPr>
            <a:r>
              <a:rPr lang="en-US" sz="4400" dirty="0" smtClean="0"/>
              <a:t>Although this was a case study, results suggest that utilizing fluency-building to train perspective-taking could carry potential benefits beyond those seen through discrete trials only.</a:t>
            </a:r>
          </a:p>
          <a:p>
            <a:pPr>
              <a:buFont typeface="Arial"/>
              <a:buChar char="•"/>
            </a:pPr>
            <a:r>
              <a:rPr lang="en-US" sz="4400" dirty="0" smtClean="0"/>
              <a:t>Limitations include a case study design and training relations only at the simple level.</a:t>
            </a:r>
          </a:p>
          <a:p>
            <a:pPr>
              <a:buFont typeface="Arial"/>
              <a:buChar char="•"/>
            </a:pPr>
            <a:r>
              <a:rPr lang="en-US" sz="4400" dirty="0" smtClean="0"/>
              <a:t>Directions for future research: training relations at all three levels of complexity (simple, reversed, and double reversed) as well as including more participants in an experimental design that compares fluency-building to discrete trial training.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6950" y="21684087"/>
            <a:ext cx="12344400" cy="9448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 smtClean="0"/>
              <a:t>Method</a:t>
            </a:r>
          </a:p>
          <a:p>
            <a:pPr algn="ctr"/>
            <a:endParaRPr lang="en-US" sz="1600" dirty="0" smtClean="0"/>
          </a:p>
          <a:p>
            <a:r>
              <a:rPr lang="en-US" sz="4400" b="1" dirty="0" smtClean="0"/>
              <a:t>Design</a:t>
            </a:r>
          </a:p>
          <a:p>
            <a:pPr>
              <a:buFont typeface="Arial"/>
              <a:buChar char="•"/>
            </a:pPr>
            <a:r>
              <a:rPr lang="en-US" sz="4400" dirty="0" smtClean="0"/>
              <a:t>Case study, in which the participant was a 6 year-old boy with high functioning autism.</a:t>
            </a:r>
          </a:p>
          <a:p>
            <a:pPr>
              <a:buFont typeface="Arial"/>
              <a:buChar char="•"/>
            </a:pPr>
            <a:r>
              <a:rPr lang="en-US" sz="4400" dirty="0" smtClean="0"/>
              <a:t>The deictic relations I-You, Here-There, and Now-Then were trained to fluency at the simple level, in which relations are not reversed. </a:t>
            </a:r>
          </a:p>
          <a:p>
            <a:pPr>
              <a:buFont typeface="Arial"/>
              <a:buChar char="•"/>
            </a:pPr>
            <a:r>
              <a:rPr lang="en-US" sz="4400" dirty="0" smtClean="0"/>
              <a:t>Rate of response was shaped to reach a specified frequency goal based on normative sampling. Response stability and low errors over a number of sessions were required before responding was considered fluent and training began on the next relation.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020800" y="23926800"/>
            <a:ext cx="12344400" cy="686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Theory of Mind Tasks</a:t>
            </a:r>
          </a:p>
          <a:p>
            <a:pPr>
              <a:buFont typeface="Arial"/>
              <a:buChar char="•"/>
            </a:pPr>
            <a:r>
              <a:rPr lang="en-US" sz="4400" dirty="0" err="1" smtClean="0"/>
              <a:t>ToM</a:t>
            </a:r>
            <a:r>
              <a:rPr lang="en-US" sz="4400" dirty="0" smtClean="0"/>
              <a:t> tasks were adapted from </a:t>
            </a:r>
            <a:r>
              <a:rPr lang="en-US" sz="4400" dirty="0" err="1" smtClean="0"/>
              <a:t>Howlin</a:t>
            </a:r>
            <a:r>
              <a:rPr lang="en-US" sz="4400" dirty="0" smtClean="0"/>
              <a:t> et al. (1999) and consisted of Part II, Levels 1-5. These were: Simple and Complex Visual Perspective-Taking (Levels 1 &amp; 2), Seeing Leads to Knowing (Level 3A: Self, Level 3B: Other), Predicting Actions on the Basis of a Person’s Knowledge (Level 4), and Understanding False Beliefs (Level 5A: Unexpected Transfer Task, Level 5B: Unexpected Contents Task).</a:t>
            </a:r>
          </a:p>
          <a:p>
            <a:endParaRPr lang="en-US" sz="4400" dirty="0"/>
          </a:p>
        </p:txBody>
      </p:sp>
      <p:graphicFrame>
        <p:nvGraphicFramePr>
          <p:cNvPr id="26" name="Table 25"/>
          <p:cNvGraphicFramePr>
            <a:graphicFrameLocks noGrp="1" noChangeAspect="1"/>
          </p:cNvGraphicFramePr>
          <p:nvPr/>
        </p:nvGraphicFramePr>
        <p:xfrm>
          <a:off x="15621000" y="19781581"/>
          <a:ext cx="9286500" cy="2926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21625"/>
                <a:gridCol w="2321625"/>
                <a:gridCol w="2321625"/>
                <a:gridCol w="2321625"/>
              </a:tblGrid>
              <a:tr h="975360">
                <a:tc>
                  <a:txBody>
                    <a:bodyPr/>
                    <a:lstStyle/>
                    <a:p>
                      <a:pPr algn="ctr"/>
                      <a:r>
                        <a:rPr lang="en-US" sz="2900" b="0" dirty="0" smtClean="0"/>
                        <a:t>I-You</a:t>
                      </a:r>
                      <a:endParaRPr lang="en-US" sz="2900" b="0" dirty="0"/>
                    </a:p>
                  </a:txBody>
                  <a:tcPr marL="71684" marR="71684" marT="35849" marB="358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/>
                        <a:t>Simple</a:t>
                      </a:r>
                      <a:endParaRPr lang="en-US" sz="2900" b="1" dirty="0"/>
                    </a:p>
                  </a:txBody>
                  <a:tcPr marL="71684" marR="71684" marT="35849" marB="358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0" dirty="0" smtClean="0"/>
                        <a:t>Reversed</a:t>
                      </a:r>
                      <a:endParaRPr lang="en-US" sz="2900" dirty="0"/>
                    </a:p>
                  </a:txBody>
                  <a:tcPr marL="71684" marR="71684" marT="35849" marB="35849" anchor="ctr"/>
                </a:tc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0" dirty="0" smtClean="0"/>
                        <a:t>Double-Reversed</a:t>
                      </a:r>
                    </a:p>
                  </a:txBody>
                  <a:tcPr marL="71684" marR="71684" marT="35849" marB="35849" anchor="ctr"/>
                </a:tc>
              </a:tr>
              <a:tr h="975360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smtClean="0"/>
                        <a:t>Here-There</a:t>
                      </a:r>
                      <a:endParaRPr lang="en-US" sz="2900" dirty="0"/>
                    </a:p>
                  </a:txBody>
                  <a:tcPr marL="71684" marR="71684" marT="35849" marB="358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/>
                        <a:t>Simple</a:t>
                      </a:r>
                      <a:endParaRPr lang="en-US" sz="2900" b="1" dirty="0"/>
                    </a:p>
                  </a:txBody>
                  <a:tcPr marL="71684" marR="71684" marT="35849" marB="358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0" dirty="0" smtClean="0"/>
                        <a:t>Reversed</a:t>
                      </a:r>
                      <a:endParaRPr lang="en-US" sz="2900" dirty="0"/>
                    </a:p>
                  </a:txBody>
                  <a:tcPr marL="71684" marR="71684" marT="35849" marB="35849" anchor="ctr"/>
                </a:tc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0" dirty="0" smtClean="0"/>
                        <a:t>Double-Reversed</a:t>
                      </a:r>
                    </a:p>
                  </a:txBody>
                  <a:tcPr marL="71684" marR="71684" marT="35849" marB="35849" anchor="ctr"/>
                </a:tc>
              </a:tr>
              <a:tr h="975360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smtClean="0"/>
                        <a:t>Now-Then</a:t>
                      </a:r>
                      <a:endParaRPr lang="en-US" sz="2900" dirty="0"/>
                    </a:p>
                  </a:txBody>
                  <a:tcPr marL="71684" marR="71684" marT="35849" marB="358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/>
                        <a:t>Simple</a:t>
                      </a:r>
                      <a:endParaRPr lang="en-US" sz="2900" b="1" dirty="0"/>
                    </a:p>
                  </a:txBody>
                  <a:tcPr marL="71684" marR="71684" marT="35849" marB="358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0" dirty="0" smtClean="0"/>
                        <a:t>Reversed</a:t>
                      </a:r>
                      <a:endParaRPr lang="en-US" sz="2900" dirty="0"/>
                    </a:p>
                  </a:txBody>
                  <a:tcPr marL="71684" marR="71684" marT="35849" marB="35849" anchor="ctr"/>
                </a:tc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0" dirty="0" smtClean="0"/>
                        <a:t>Double-Reversed</a:t>
                      </a:r>
                    </a:p>
                  </a:txBody>
                  <a:tcPr marL="71684" marR="71684" marT="35849" marB="35849" anchor="ctr"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5621000" y="18921968"/>
            <a:ext cx="92865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/>
              <a:t>Training Levels and Relations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706</Words>
  <Application>Microsoft Office PowerPoint</Application>
  <PresentationFormat>Custom</PresentationFormat>
  <Paragraphs>78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Utilizing Fluency-Building to Train Deictic Relational  Responding in a Young Child with Autism Brooke M. Berry and Kendra Brooks Rickard Fit Learning, Reno, NV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Utilizing Fluency-Building to Train Deictic Relational Responding in a Young Child with Autism Brooke M. Berry and Kendra Brooks Rickard Fit Learning, Reno, NV</dc:title>
  <dc:creator>Brooke Berry</dc:creator>
  <cp:lastModifiedBy>KateM</cp:lastModifiedBy>
  <cp:revision>95</cp:revision>
  <dcterms:created xsi:type="dcterms:W3CDTF">2012-07-20T05:49:12Z</dcterms:created>
  <dcterms:modified xsi:type="dcterms:W3CDTF">2012-08-02T20:33:37Z</dcterms:modified>
</cp:coreProperties>
</file>